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97" r:id="rId3"/>
    <p:sldId id="298" r:id="rId4"/>
    <p:sldId id="299" r:id="rId5"/>
    <p:sldId id="300" r:id="rId6"/>
    <p:sldId id="301" r:id="rId7"/>
    <p:sldId id="307" r:id="rId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69" autoAdjust="0"/>
    <p:restoredTop sz="93599" autoAdjust="0"/>
  </p:normalViewPr>
  <p:slideViewPr>
    <p:cSldViewPr>
      <p:cViewPr>
        <p:scale>
          <a:sx n="40" d="100"/>
          <a:sy n="40" d="100"/>
        </p:scale>
        <p:origin x="-1536" y="-2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03AC37-1350-4CA7-BB1F-4DF201CE3C68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7CCBF91-2F6D-436A-BA60-399C13FC93B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4943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F10DD8-A6EC-4AF8-A746-E0C64B9C32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4F10DD8-A6EC-4AF8-A746-E0C64B9C3220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A3873-22A3-4CF0-96A4-0D402854F77E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C59C5-5C87-47D6-9E5B-CD1E4391D4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562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35BBF-3984-4D11-90C7-669F44D612F9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6C8A6-2FF1-4021-888E-3CDC799951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4132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71E20-8115-4E3F-AF34-E73E17595B83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1E11B-9B40-4611-A53C-E583B7DAD6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2742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C38B9-F0E1-42CD-A7D2-C6F1C56AEFA1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304A-44C9-4168-AACD-6FB4A32056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1342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C5F02-CE6F-4C05-8AFD-4FB1F65A2E2D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0F84B-1D34-473A-9BDE-6B27B051B0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087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60379-5F35-45FA-A73C-2E31DE37909F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47B09-EB80-4D28-BE4F-1C21564CA3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674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16A29-0C55-4D4C-82BF-9566E5960A20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B4CE7-31DA-4A48-8A70-269280F9FE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585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3597E-D04F-4AAD-9370-FFE4DCDAD725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CD775-B3F5-4D8D-8B43-0DCF7DDAA3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393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35689-6D8D-4978-86CF-CE3876E64EC2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77FA-89B9-4F2F-810C-397D4E78D8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513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18480-EFD2-4A16-9F13-9CE967EAD6CB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1164E-C132-4625-B9F4-D0D5507EB5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853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6BF6C-4605-44DD-A844-ED24CBC89506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68AED-0F2B-486D-A3A2-C39515B633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708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A1C01-F039-4BB3-81D5-9CA5EA5CEF28}" type="datetimeFigureOut">
              <a:rPr lang="ru-RU"/>
              <a:pPr>
                <a:defRPr/>
              </a:pPr>
              <a:t>14.09.2018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76FB4C-EAAB-4478-AF74-86893F48068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11.xls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22.xls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33.xls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jpeg"/><Relationship Id="rId5" Type="http://schemas.openxmlformats.org/officeDocument/2006/relationships/oleObject" Target="../embeddings/Microsoft_Excel_97-2003_Worksheet44.xls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55.xls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66.xls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jpeg"/><Relationship Id="rId5" Type="http://schemas.openxmlformats.org/officeDocument/2006/relationships/oleObject" Target="../embeddings/Microsoft_Excel_97-2003_Worksheet77.xls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17515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395536" y="2348880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РЕАЛИЗАЦИЯ ПОЛНОМОЧИЙ ПО КОНТРОЛЮ В СФЕРЕ ЗАКУПОК ТОВАРОВ, РАБОТ, УСЛУГ»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51920" y="5373216"/>
            <a:ext cx="51845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Sitka Display" pitchFamily="2" charset="0"/>
                <a:cs typeface="Times New Roman" pitchFamily="18" charset="0"/>
              </a:rPr>
              <a:t>Главный консультант отдела контроля закупок министерства экономики Краснодарского края </a:t>
            </a:r>
          </a:p>
          <a:p>
            <a:r>
              <a:rPr lang="ru-RU" sz="1400" b="1" dirty="0" smtClean="0">
                <a:latin typeface="Sitka Display" pitchFamily="2" charset="0"/>
                <a:cs typeface="Times New Roman" pitchFamily="18" charset="0"/>
              </a:rPr>
              <a:t>Р.А. </a:t>
            </a:r>
            <a:r>
              <a:rPr lang="ru-RU" sz="1400" b="1" dirty="0" err="1" smtClean="0">
                <a:latin typeface="Sitka Display" pitchFamily="2" charset="0"/>
                <a:cs typeface="Times New Roman" pitchFamily="18" charset="0"/>
              </a:rPr>
              <a:t>Чепсин</a:t>
            </a:r>
            <a:endParaRPr lang="ru-RU" sz="1400" dirty="0">
              <a:latin typeface="Sitka Display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81995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9000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7" y="1124745"/>
            <a:ext cx="842493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Не допустимо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заключение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соглашения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искусственном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дроблении на несколько контрактов работ идентичных по своему содержанию, являющихся предметом одной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сделки</a:t>
            </a: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Определение Верховного Суда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Российской Федерации от  05.07.2018 г.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 делу № 309-КГ8614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 Верховного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Суда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Российской Федерации от 07.11.2017 г.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делу №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308-ЭС-15799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800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83017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887" y="3146841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305342"/>
            <a:ext cx="79208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Пермского краевого суда от 23.10.2017 г.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делу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7-2041-2017(21-1283/2017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Забайкальского краевого суда от 25.12.2017 г.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делу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7-21-506/2017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Ямало-Ненецкого автономного округа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18.12. 2017 г. по делу №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4а-291/2017</a:t>
            </a:r>
          </a:p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Верховный Суд Республики Марий Эл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15.01.2018 г. по делу №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7р-19/2018</a:t>
            </a:r>
          </a:p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Калининградского областного суда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04.08.2017 г.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делу №  4А-315/2017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9611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84046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9000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28343"/>
            <a:ext cx="799288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Возможность заключения </a:t>
            </a:r>
            <a:r>
              <a:rPr lang="ru-RU" sz="2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контрактов по пунктам 4, 5</a:t>
            </a:r>
          </a:p>
          <a:p>
            <a:pPr algn="ctr">
              <a:spcAft>
                <a:spcPts val="0"/>
              </a:spcAft>
            </a:pPr>
            <a:r>
              <a:rPr lang="ru-RU" sz="2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части 1 статьи 93 Закона о контрактной системе «одноименностью» товаров, работ, услуг не ограничивается</a:t>
            </a:r>
          </a:p>
          <a:p>
            <a:pPr algn="ctr">
              <a:spcAft>
                <a:spcPts val="0"/>
              </a:spcAft>
            </a:pPr>
            <a:endParaRPr lang="ru-RU" sz="28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Федеральная антимонопольная служба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письмо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 25.04.2017 </a:t>
            </a:r>
            <a:r>
              <a:rPr lang="ru-RU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г. №</a:t>
            </a:r>
            <a:r>
              <a:rPr lang="ru-RU" sz="2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РП/27902/17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федеральной антимонопольной службы по Краснодарскому краю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19.12.2017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по делу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147/2017</a:t>
            </a:r>
          </a:p>
        </p:txBody>
      </p:sp>
    </p:spTree>
    <p:extLst>
      <p:ext uri="{BB962C8B-B14F-4D97-AF65-F5344CB8AC3E}">
        <p14:creationId xmlns:p14="http://schemas.microsoft.com/office/powerpoint/2010/main" xmlns="" val="2665942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86091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159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9000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2674" y="1316356"/>
            <a:ext cx="75608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в извещении требований к котировочной заявке об указании КПП и ОГРН, ИНН участника закупки, Ф.И.О. контактного лица, номера контактного телефона, адреса электронной почты незаконно</a:t>
            </a:r>
          </a:p>
          <a:p>
            <a:pPr lvl="0"/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Арбитражного суда Дальневосточного округа от 07.06.2018 г. </a:t>
            </a: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Ф03-2204/2018 по делу № А59-4604/2017</a:t>
            </a:r>
          </a:p>
          <a:p>
            <a:pPr lvl="0" algn="ctr"/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Арбитражного суда </a:t>
            </a: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Западно-Сибирского округа от 29.08.2016 г.</a:t>
            </a: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Ф04-2698/2016 по делу № А45-12055/2015</a:t>
            </a:r>
          </a:p>
        </p:txBody>
      </p:sp>
    </p:spTree>
    <p:extLst>
      <p:ext uri="{BB962C8B-B14F-4D97-AF65-F5344CB8AC3E}">
        <p14:creationId xmlns:p14="http://schemas.microsoft.com/office/powerpoint/2010/main" xmlns="" val="4053125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87114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9000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336120"/>
            <a:ext cx="7776864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Ненадлежащее исполнение государственного контракта само по себе не является изменением его условий и, соответственно, не может повлечь привлечение к административной ответственности, предусмотренной </a:t>
            </a:r>
          </a:p>
          <a:p>
            <a:pPr lvl="0" algn="ctr"/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4 ст. 7.32 КоАП РФ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</a:t>
            </a: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28.04.2018 г. </a:t>
            </a:r>
          </a:p>
          <a:p>
            <a:pPr lvl="0"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309-АД18-1648 по делу №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А60-17616/2017</a:t>
            </a:r>
          </a:p>
        </p:txBody>
      </p:sp>
    </p:spTree>
    <p:extLst>
      <p:ext uri="{BB962C8B-B14F-4D97-AF65-F5344CB8AC3E}">
        <p14:creationId xmlns:p14="http://schemas.microsoft.com/office/powerpoint/2010/main" xmlns="" val="449656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6" descr="уэцп НОРМАЛ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" y="1"/>
            <a:ext cx="2627313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785795"/>
            <a:ext cx="71438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gradFill>
                  <a:gsLst>
                    <a:gs pos="0">
                      <a:srgbClr val="000000">
                        <a:alpha val="99000"/>
                      </a:srgbClr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СОГЛАСОВАНИЕ ВОЗМОЖНОСТИ ЗАКЛЮЧЕНИЯ КОНТРАКТА С ЕДИНСТВЕННЫМ ПОСТАВЩИКОМ 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357316" y="3286126"/>
            <a:ext cx="6429375" cy="235743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3074" name="Диаграмма 10"/>
          <p:cNvGraphicFramePr>
            <a:graphicFrameLocks/>
          </p:cNvGraphicFramePr>
          <p:nvPr/>
        </p:nvGraphicFramePr>
        <p:xfrm>
          <a:off x="1473200" y="1377950"/>
          <a:ext cx="6435725" cy="5888038"/>
        </p:xfrm>
        <a:graphic>
          <a:graphicData uri="http://schemas.openxmlformats.org/presentationml/2006/ole">
            <p:oleObj spid="_x0000_s93203" r:id="rId5" imgW="6431837" imgH="5889246" progId="">
              <p:embed/>
            </p:oleObj>
          </a:graphicData>
        </a:graphic>
      </p:graphicFrame>
      <p:sp>
        <p:nvSpPr>
          <p:cNvPr id="12" name="Выгнутая вверх стрелка 11"/>
          <p:cNvSpPr/>
          <p:nvPr/>
        </p:nvSpPr>
        <p:spPr>
          <a:xfrm rot="465894">
            <a:off x="3549650" y="1935164"/>
            <a:ext cx="2468563" cy="1030287"/>
          </a:xfrm>
          <a:prstGeom prst="curved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 rot="-382631">
            <a:off x="4229101" y="2273581"/>
            <a:ext cx="1252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1,5 раза </a:t>
            </a:r>
          </a:p>
        </p:txBody>
      </p:sp>
      <p:pic>
        <p:nvPicPr>
          <p:cNvPr id="3080" name="Picture 3" descr="C:\Documents and Settings\IGrin\Рабочий стол\Перонко 23.10.12\Рисунок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" y="159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86000" y="5486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206084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9000"/>
            <a:ext cx="4054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450912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5760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3173</TotalTime>
  <Words>376</Words>
  <Application>Microsoft Office PowerPoint</Application>
  <PresentationFormat>Экран (4:3)</PresentationFormat>
  <Paragraphs>73</Paragraphs>
  <Slides>7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Рабочий</cp:lastModifiedBy>
  <cp:revision>342</cp:revision>
  <cp:lastPrinted>2017-05-18T09:29:37Z</cp:lastPrinted>
  <dcterms:created xsi:type="dcterms:W3CDTF">2014-02-06T06:37:47Z</dcterms:created>
  <dcterms:modified xsi:type="dcterms:W3CDTF">2018-09-14T06:40:22Z</dcterms:modified>
</cp:coreProperties>
</file>